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Microsoft Yahei" panose="020B0503020204020204" pitchFamily="34" charset="-122"/>
      <p:regular r:id="rId24"/>
      <p:bold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PT Sans Narrow" panose="020B0506020203020204" pitchFamily="34" charset="77"/>
      <p:regular r:id="rId30"/>
      <p:bold r:id="rId31"/>
    </p:embeddedFont>
    <p:embeddedFont>
      <p:font typeface="Verdana" panose="020B060403050404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9"/>
  </p:normalViewPr>
  <p:slideViewPr>
    <p:cSldViewPr snapToGrid="0">
      <p:cViewPr varScale="1">
        <p:scale>
          <a:sx n="139" d="100"/>
          <a:sy n="139" d="100"/>
        </p:scale>
        <p:origin x="84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75ead4f7b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g1275ead4f7b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75ead4f7b_2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1275ead4f7b_2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75ead4f7b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1275ead4f7b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27c4359b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g127c4359b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7c4359b56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127c4359b56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7c4359b56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g127c4359b56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275ead4f7b_2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1275ead4f7b_2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27b43b5838_4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127b43b5838_4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27af735c5d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g127af735c5d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75ead4f7b_2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75ead4f7b_2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275ead4f7b_2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g1275ead4f7b_2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75ead4f7b_2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g1275ead4f7b_2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275ead4f7b_2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1275ead4f7b_2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75ead4f7b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75ead4f7b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75ead4f7b_2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1275ead4f7b_2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275ead4f7b_2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1275ead4f7b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75ead4f7b_2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1275ead4f7b_2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275ead4f7b_2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1275ead4f7b_2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2c1d24435_0_1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122c1d24435_0_1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2c1d24435_0_1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122c1d24435_0_1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2c1d2443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122c1d2443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490219" y="416156"/>
            <a:ext cx="28701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 b="0" i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604518" y="865365"/>
            <a:ext cx="7935000" cy="27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b="0" i="0">
                <a:solidFill>
                  <a:schemeClr val="dk1"/>
                </a:solidFill>
              </a:defRPr>
            </a:lvl1pPr>
            <a:lvl2pPr marL="914400" lvl="1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475878" y="4884591"/>
            <a:ext cx="2037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 i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ctrTitle"/>
          </p:nvPr>
        </p:nvSpPr>
        <p:spPr>
          <a:xfrm>
            <a:off x="490219" y="416156"/>
            <a:ext cx="81636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b="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ldNum" idx="12"/>
          </p:nvPr>
        </p:nvSpPr>
        <p:spPr>
          <a:xfrm>
            <a:off x="8475878" y="4884591"/>
            <a:ext cx="2037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 rtl="0">
              <a:lnSpc>
                <a:spcPct val="100000"/>
              </a:lnSpc>
              <a:spcBef>
                <a:spcPts val="0"/>
              </a:spcBef>
              <a:buNone/>
              <a:defRPr sz="900" b="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 i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mcamera/brazil-highway-traffic-accident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datasets/inquisitivecrow/crime-data-in-brazil" TargetMode="External"/><Relationship Id="rId5" Type="http://schemas.openxmlformats.org/officeDocument/2006/relationships/hyperlink" Target="https://www.kaggle.com/datasets/danlessa/brazil-interstate-bus-travels" TargetMode="External"/><Relationship Id="rId4" Type="http://schemas.openxmlformats.org/officeDocument/2006/relationships/hyperlink" Target="https://www.kaggle.com/datasets/PROPPG-PPG/hourly-weather-surface-brazil-southeast-regio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8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Impact of weather on travel, crime and accidents in Brazil</a:t>
            </a:r>
            <a:endParaRPr sz="2800"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1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>
            <a:spLocks noGrp="1"/>
          </p:cNvSpPr>
          <p:nvPr>
            <p:ph type="sldNum" idx="12"/>
          </p:nvPr>
        </p:nvSpPr>
        <p:spPr>
          <a:xfrm>
            <a:off x="8475878" y="4884591"/>
            <a:ext cx="2037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10</a:t>
            </a:fld>
            <a:endParaRPr sz="1000" i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3125" y="1227375"/>
            <a:ext cx="6737751" cy="344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 txBox="1"/>
          <p:nvPr/>
        </p:nvSpPr>
        <p:spPr>
          <a:xfrm>
            <a:off x="509575" y="156050"/>
            <a:ext cx="6384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System Design</a:t>
            </a:r>
            <a:endParaRPr sz="3600" b="1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 i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fld>
            <a:endParaRPr sz="1000" i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" name="Google Shape;159;p25"/>
          <p:cNvSpPr txBox="1">
            <a:spLocks noGrp="1"/>
          </p:cNvSpPr>
          <p:nvPr>
            <p:ph type="title"/>
          </p:nvPr>
        </p:nvSpPr>
        <p:spPr>
          <a:xfrm>
            <a:off x="272700" y="33890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Challenge 1 - Date Formatting</a:t>
            </a:r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body" idx="1"/>
          </p:nvPr>
        </p:nvSpPr>
        <p:spPr>
          <a:xfrm>
            <a:off x="304625" y="1152425"/>
            <a:ext cx="41454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27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600">
                <a:solidFill>
                  <a:srgbClr val="5F6368"/>
                </a:solidFill>
              </a:rPr>
              <a:t>Standard format chosen: yyyy-MM-dd</a:t>
            </a:r>
            <a:br>
              <a:rPr lang="en" sz="1600">
                <a:solidFill>
                  <a:srgbClr val="5F6368"/>
                </a:solidFill>
              </a:rPr>
            </a:br>
            <a:br>
              <a:rPr lang="en" sz="1600">
                <a:solidFill>
                  <a:srgbClr val="5F6368"/>
                </a:solidFill>
              </a:rPr>
            </a:br>
            <a:r>
              <a:rPr lang="en" sz="1600">
                <a:solidFill>
                  <a:srgbClr val="5F6368"/>
                </a:solidFill>
              </a:rPr>
              <a:t>All datasets had different date formats, some had date split into multiple columns. </a:t>
            </a:r>
            <a:br>
              <a:rPr lang="en" sz="1600">
                <a:solidFill>
                  <a:srgbClr val="5F6368"/>
                </a:solidFill>
              </a:rPr>
            </a:br>
            <a:br>
              <a:rPr lang="en" sz="1600">
                <a:solidFill>
                  <a:srgbClr val="5F6368"/>
                </a:solidFill>
              </a:rPr>
            </a:br>
            <a:r>
              <a:rPr lang="en" sz="1600">
                <a:solidFill>
                  <a:srgbClr val="5F6368"/>
                </a:solidFill>
              </a:rPr>
              <a:t>These had to be converted for ease of use later.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600"/>
          </a:p>
        </p:txBody>
      </p:sp>
      <p:pic>
        <p:nvPicPr>
          <p:cNvPr id="161" name="Google Shape;1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7" y="1152425"/>
            <a:ext cx="4221301" cy="361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 i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12</a:t>
            </a:fld>
            <a:endParaRPr sz="1000" i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7" name="Google Shape;16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Challenge 2 - Translations</a:t>
            </a:r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body" idx="1"/>
          </p:nvPr>
        </p:nvSpPr>
        <p:spPr>
          <a:xfrm>
            <a:off x="417825" y="1267125"/>
            <a:ext cx="3605400" cy="14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400">
                <a:solidFill>
                  <a:srgbClr val="5F6368"/>
                </a:solidFill>
              </a:rPr>
              <a:t>Cause of Accident in Highway data was in Portuguese. </a:t>
            </a:r>
            <a:endParaRPr sz="1400">
              <a:solidFill>
                <a:srgbClr val="5F6368"/>
              </a:solidFill>
            </a:endParaRPr>
          </a:p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>
              <a:solidFill>
                <a:srgbClr val="5F6368"/>
              </a:solidFill>
            </a:endParaRPr>
          </a:p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400">
                <a:solidFill>
                  <a:srgbClr val="5F6368"/>
                </a:solidFill>
              </a:rPr>
              <a:t>Translated to English using the Google Translate API.</a:t>
            </a:r>
            <a:endParaRPr sz="1400">
              <a:solidFill>
                <a:srgbClr val="5F6368"/>
              </a:solidFill>
            </a:endParaRPr>
          </a:p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/>
          </a:p>
        </p:txBody>
      </p:sp>
      <p:pic>
        <p:nvPicPr>
          <p:cNvPr id="169" name="Google Shape;169;p26"/>
          <p:cNvPicPr preferRelativeResize="0"/>
          <p:nvPr/>
        </p:nvPicPr>
        <p:blipFill rotWithShape="1">
          <a:blip r:embed="rId3">
            <a:alphaModFix/>
          </a:blip>
          <a:srcRect b="25356"/>
          <a:stretch/>
        </p:blipFill>
        <p:spPr>
          <a:xfrm>
            <a:off x="5032000" y="1152425"/>
            <a:ext cx="3989151" cy="2721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 rotWithShape="1">
          <a:blip r:embed="rId4">
            <a:alphaModFix/>
          </a:blip>
          <a:srcRect b="46927"/>
          <a:stretch/>
        </p:blipFill>
        <p:spPr>
          <a:xfrm>
            <a:off x="1467150" y="3140875"/>
            <a:ext cx="3286300" cy="181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6"/>
          <p:cNvSpPr txBox="1"/>
          <p:nvPr/>
        </p:nvSpPr>
        <p:spPr>
          <a:xfrm>
            <a:off x="84900" y="3610675"/>
            <a:ext cx="1382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Translated </a:t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 i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13</a:t>
            </a:fld>
            <a:endParaRPr sz="1000" i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Challenge 3 - Getting meaningful values</a:t>
            </a:r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body" idx="1"/>
          </p:nvPr>
        </p:nvSpPr>
        <p:spPr>
          <a:xfrm>
            <a:off x="417825" y="1267125"/>
            <a:ext cx="3605400" cy="14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AutoNum type="arabicPeriod"/>
            </a:pPr>
            <a:r>
              <a:rPr lang="en" sz="1400">
                <a:solidFill>
                  <a:srgbClr val="5F6368"/>
                </a:solidFill>
              </a:rPr>
              <a:t>Translating data from Portuguese</a:t>
            </a:r>
            <a:endParaRPr sz="1400">
              <a:solidFill>
                <a:srgbClr val="5F6368"/>
              </a:solidFill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AutoNum type="alphaLcPeriod"/>
            </a:pPr>
            <a:r>
              <a:rPr lang="en">
                <a:solidFill>
                  <a:srgbClr val="5F6368"/>
                </a:solidFill>
              </a:rPr>
              <a:t>Using Google translate API</a:t>
            </a:r>
            <a:endParaRPr>
              <a:solidFill>
                <a:srgbClr val="5F6368"/>
              </a:solidFill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AutoNum type="alphaLcPeriod"/>
            </a:pPr>
            <a:r>
              <a:rPr lang="en">
                <a:solidFill>
                  <a:srgbClr val="5F6368"/>
                </a:solidFill>
              </a:rPr>
              <a:t>Understanding each crime’s legal implications</a:t>
            </a:r>
            <a:br>
              <a:rPr lang="en">
                <a:solidFill>
                  <a:srgbClr val="5F6368"/>
                </a:solidFill>
              </a:rPr>
            </a:br>
            <a:endParaRPr>
              <a:solidFill>
                <a:srgbClr val="5F6368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AutoNum type="arabicPeriod"/>
            </a:pPr>
            <a:r>
              <a:rPr lang="en" sz="1400">
                <a:solidFill>
                  <a:srgbClr val="5F6368"/>
                </a:solidFill>
              </a:rPr>
              <a:t>Leveraging the right data structure to store values</a:t>
            </a:r>
            <a:endParaRPr sz="1400">
              <a:solidFill>
                <a:srgbClr val="5F636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/>
          </a:p>
        </p:txBody>
      </p:sp>
      <p:sp>
        <p:nvSpPr>
          <p:cNvPr id="179" name="Google Shape;179;p27"/>
          <p:cNvSpPr txBox="1"/>
          <p:nvPr/>
        </p:nvSpPr>
        <p:spPr>
          <a:xfrm>
            <a:off x="311700" y="3814250"/>
            <a:ext cx="4739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3. Combining all outputs into 1 using: -getmerge</a:t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274950"/>
            <a:ext cx="8308500" cy="44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/>
          <p:cNvPicPr preferRelativeResize="0"/>
          <p:nvPr/>
        </p:nvPicPr>
        <p:blipFill rotWithShape="1">
          <a:blip r:embed="rId4">
            <a:alphaModFix/>
          </a:blip>
          <a:srcRect r="49806"/>
          <a:stretch/>
        </p:blipFill>
        <p:spPr>
          <a:xfrm>
            <a:off x="3993050" y="1501375"/>
            <a:ext cx="1646450" cy="82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5352" y="2395838"/>
            <a:ext cx="2374338" cy="14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26650" y="1267125"/>
            <a:ext cx="2231750" cy="8767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p27"/>
          <p:cNvCxnSpPr>
            <a:stCxn id="181" idx="3"/>
            <a:endCxn id="183" idx="1"/>
          </p:cNvCxnSpPr>
          <p:nvPr/>
        </p:nvCxnSpPr>
        <p:spPr>
          <a:xfrm rot="10800000" flipH="1">
            <a:off x="5639500" y="1705438"/>
            <a:ext cx="487200" cy="207900"/>
          </a:xfrm>
          <a:prstGeom prst="curvedConnector3">
            <a:avLst>
              <a:gd name="adj1" fmla="val 4999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" name="Google Shape;185;p27"/>
          <p:cNvCxnSpPr>
            <a:stCxn id="183" idx="2"/>
            <a:endCxn id="182" idx="0"/>
          </p:cNvCxnSpPr>
          <p:nvPr/>
        </p:nvCxnSpPr>
        <p:spPr>
          <a:xfrm rot="-5400000" flipH="1">
            <a:off x="7116825" y="2269599"/>
            <a:ext cx="252000" cy="600"/>
          </a:xfrm>
          <a:prstGeom prst="curvedConnector3">
            <a:avLst>
              <a:gd name="adj1" fmla="val 4998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6" name="Google Shape;186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29250" y="2837925"/>
            <a:ext cx="2569001" cy="8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 i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14</a:t>
            </a:fld>
            <a:endParaRPr sz="1000" i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" name="Google Shape;192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Challenge 4 - Bad Data Removal</a:t>
            </a:r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body" idx="1"/>
          </p:nvPr>
        </p:nvSpPr>
        <p:spPr>
          <a:xfrm>
            <a:off x="311700" y="1227025"/>
            <a:ext cx="3605400" cy="30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500">
              <a:solidFill>
                <a:srgbClr val="5F6368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500">
                <a:solidFill>
                  <a:srgbClr val="5F6368"/>
                </a:solidFill>
              </a:rPr>
              <a:t>International travel from the interstate bus ticket dataset. </a:t>
            </a:r>
            <a:br>
              <a:rPr lang="en" sz="1500">
                <a:solidFill>
                  <a:srgbClr val="5F6368"/>
                </a:solidFill>
              </a:rPr>
            </a:br>
            <a:br>
              <a:rPr lang="en" sz="1500">
                <a:solidFill>
                  <a:srgbClr val="5F6368"/>
                </a:solidFill>
              </a:rPr>
            </a:br>
            <a:r>
              <a:rPr lang="en" sz="1500">
                <a:solidFill>
                  <a:srgbClr val="5F6368"/>
                </a:solidFill>
              </a:rPr>
              <a:t>Ignoring error values while calculating daily average temperature/ rainfall/ humidity.</a:t>
            </a:r>
            <a:endParaRPr sz="1500"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7225" y="1503963"/>
            <a:ext cx="3745224" cy="213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15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0" name="Google Shape;200;p29"/>
          <p:cNvSpPr txBox="1">
            <a:spLocks noGrp="1"/>
          </p:cNvSpPr>
          <p:nvPr>
            <p:ph type="title"/>
          </p:nvPr>
        </p:nvSpPr>
        <p:spPr>
          <a:xfrm>
            <a:off x="311700" y="183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Result-1</a:t>
            </a:r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body" idx="1"/>
          </p:nvPr>
        </p:nvSpPr>
        <p:spPr>
          <a:xfrm>
            <a:off x="434275" y="1152475"/>
            <a:ext cx="4220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5F6368"/>
              </a:solidFill>
            </a:endParaRPr>
          </a:p>
          <a:p>
            <a:pPr marL="0" marR="164465" lvl="0" indent="0" algn="l" rtl="0">
              <a:lnSpc>
                <a:spcPct val="1125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600">
                <a:solidFill>
                  <a:srgbClr val="5F6368"/>
                </a:solidFill>
              </a:rPr>
              <a:t>Interstate traveling is not influenced by weather, rather it is seasonal in nature and largely occurs around the holiday seasons."</a:t>
            </a:r>
            <a:endParaRPr sz="1600">
              <a:solidFill>
                <a:srgbClr val="5F6368"/>
              </a:solidFill>
            </a:endParaRPr>
          </a:p>
          <a:p>
            <a:pPr marL="0" marR="164465" lvl="0" indent="0" algn="l" rtl="0">
              <a:lnSpc>
                <a:spcPct val="1125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600">
              <a:solidFill>
                <a:srgbClr val="5F6368"/>
              </a:solidFill>
            </a:endParaRPr>
          </a:p>
          <a:p>
            <a:pPr marL="0" marR="164465" lvl="0" indent="0" algn="l" rtl="0">
              <a:lnSpc>
                <a:spcPct val="1125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600">
              <a:solidFill>
                <a:srgbClr val="5F6368"/>
              </a:solidFill>
            </a:endParaRPr>
          </a:p>
          <a:p>
            <a:pPr marL="0" marR="164465" lvl="0" indent="0" algn="l" rtl="0">
              <a:lnSpc>
                <a:spcPct val="1125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600" b="1" u="sng">
                <a:solidFill>
                  <a:srgbClr val="5F6368"/>
                </a:solidFill>
              </a:rPr>
              <a:t>Possible reason</a:t>
            </a:r>
            <a:r>
              <a:rPr lang="en" sz="1600">
                <a:solidFill>
                  <a:srgbClr val="5F6368"/>
                </a:solidFill>
              </a:rPr>
              <a:t>:</a:t>
            </a:r>
            <a:br>
              <a:rPr lang="en" sz="1600">
                <a:solidFill>
                  <a:srgbClr val="5F6368"/>
                </a:solidFill>
              </a:rPr>
            </a:br>
            <a:r>
              <a:rPr lang="en" sz="1600">
                <a:solidFill>
                  <a:srgbClr val="5F6368"/>
                </a:solidFill>
              </a:rPr>
              <a:t>→ Travel is seasonal</a:t>
            </a:r>
            <a:endParaRPr sz="1600">
              <a:solidFill>
                <a:srgbClr val="5F6368"/>
              </a:solidFill>
            </a:endParaRPr>
          </a:p>
          <a:p>
            <a:pPr marL="0" marR="164465" lvl="0" indent="0" algn="l" rtl="0">
              <a:lnSpc>
                <a:spcPct val="1125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600">
              <a:solidFill>
                <a:srgbClr val="5F6368"/>
              </a:solidFill>
            </a:endParaRPr>
          </a:p>
          <a:p>
            <a:pPr marL="0" marR="164465" lvl="0" indent="0" algn="l" rtl="0">
              <a:lnSpc>
                <a:spcPct val="1125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600">
              <a:solidFill>
                <a:srgbClr val="5F6368"/>
              </a:solidFill>
            </a:endParaRPr>
          </a:p>
        </p:txBody>
      </p:sp>
      <p:pic>
        <p:nvPicPr>
          <p:cNvPr id="202" name="Google Shape;202;p29"/>
          <p:cNvPicPr preferRelativeResize="0"/>
          <p:nvPr/>
        </p:nvPicPr>
        <p:blipFill rotWithShape="1">
          <a:blip r:embed="rId3">
            <a:alphaModFix/>
          </a:blip>
          <a:srcRect b="4104"/>
          <a:stretch/>
        </p:blipFill>
        <p:spPr>
          <a:xfrm>
            <a:off x="4385975" y="1249650"/>
            <a:ext cx="4536025" cy="2644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9"/>
          <p:cNvSpPr txBox="1"/>
          <p:nvPr/>
        </p:nvSpPr>
        <p:spPr>
          <a:xfrm>
            <a:off x="4821250" y="4176800"/>
            <a:ext cx="4011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icrosoft Yahei"/>
                <a:ea typeface="Microsoft Yahei"/>
                <a:cs typeface="Microsoft Yahei"/>
                <a:sym typeface="Microsoft Yahei"/>
              </a:rPr>
              <a:t>Counts = 394.687*(Avg Max Temperature)+3534.8</a:t>
            </a:r>
            <a:endParaRPr sz="1200"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icrosoft Yahei"/>
                <a:ea typeface="Microsoft Yahei"/>
                <a:cs typeface="Microsoft Yahei"/>
                <a:sym typeface="Microsoft Yahei"/>
              </a:rPr>
              <a:t>Fitting error:</a:t>
            </a:r>
            <a:endParaRPr sz="1200"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icrosoft Yahei"/>
                <a:ea typeface="Microsoft Yahei"/>
                <a:cs typeface="Microsoft Yahei"/>
                <a:sym typeface="Microsoft Yahei"/>
              </a:rPr>
              <a:t>0.07654148117321648</a:t>
            </a:r>
            <a:endParaRPr sz="1200"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16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9" name="Google Shape;209;p30"/>
          <p:cNvSpPr txBox="1">
            <a:spLocks noGrp="1"/>
          </p:cNvSpPr>
          <p:nvPr>
            <p:ph type="title"/>
          </p:nvPr>
        </p:nvSpPr>
        <p:spPr>
          <a:xfrm>
            <a:off x="311700" y="183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Result-2</a:t>
            </a:r>
            <a:endParaRPr/>
          </a:p>
        </p:txBody>
      </p:sp>
      <p:sp>
        <p:nvSpPr>
          <p:cNvPr id="210" name="Google Shape;210;p30"/>
          <p:cNvSpPr txBox="1">
            <a:spLocks noGrp="1"/>
          </p:cNvSpPr>
          <p:nvPr>
            <p:ph type="body" idx="1"/>
          </p:nvPr>
        </p:nvSpPr>
        <p:spPr>
          <a:xfrm>
            <a:off x="148750" y="1159550"/>
            <a:ext cx="4220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164465" lvl="0" indent="0" algn="l" rtl="0">
              <a:lnSpc>
                <a:spcPct val="1125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600">
                <a:solidFill>
                  <a:srgbClr val="5F6368"/>
                </a:solidFill>
              </a:rPr>
              <a:t>Also, high temperature in one state does not necessarily mean people leave the state.</a:t>
            </a:r>
            <a:br>
              <a:rPr lang="en" sz="1600">
                <a:solidFill>
                  <a:srgbClr val="5F6368"/>
                </a:solidFill>
              </a:rPr>
            </a:br>
            <a:br>
              <a:rPr lang="en" sz="1600">
                <a:solidFill>
                  <a:srgbClr val="5F6368"/>
                </a:solidFill>
              </a:rPr>
            </a:br>
            <a:r>
              <a:rPr lang="en" sz="1600">
                <a:solidFill>
                  <a:srgbClr val="5F6368"/>
                </a:solidFill>
              </a:rPr>
              <a:t>AC: Acre</a:t>
            </a:r>
            <a:endParaRPr sz="1600">
              <a:solidFill>
                <a:srgbClr val="5F6368"/>
              </a:solidFill>
            </a:endParaRPr>
          </a:p>
        </p:txBody>
      </p:sp>
      <p:pic>
        <p:nvPicPr>
          <p:cNvPr id="211" name="Google Shape;21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4900" y="1348688"/>
            <a:ext cx="4849101" cy="27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 txBox="1"/>
          <p:nvPr/>
        </p:nvSpPr>
        <p:spPr>
          <a:xfrm>
            <a:off x="148750" y="4077625"/>
            <a:ext cx="3767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F(x) = 0.0412x+4.970680061211489</a:t>
            </a:r>
            <a:endParaRPr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Which means there's hardly any influence.</a:t>
            </a:r>
            <a:endParaRPr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" name="Google Shape;213;p30"/>
          <p:cNvSpPr txBox="1"/>
          <p:nvPr/>
        </p:nvSpPr>
        <p:spPr>
          <a:xfrm>
            <a:off x="235475" y="2887800"/>
            <a:ext cx="3000000" cy="10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164465" lvl="0" indent="0" algn="l" rtl="0">
              <a:lnSpc>
                <a:spcPct val="112500"/>
              </a:lnSpc>
              <a:spcBef>
                <a:spcPts val="384"/>
              </a:spcBef>
              <a:spcAft>
                <a:spcPts val="0"/>
              </a:spcAft>
              <a:buNone/>
            </a:pPr>
            <a:r>
              <a:rPr lang="en" sz="1600" b="1" u="sng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Possible reason</a:t>
            </a:r>
            <a:r>
              <a:rPr lang="en" sz="16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  <a:br>
              <a:rPr lang="en" sz="16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6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→ Planning Ahead</a:t>
            </a:r>
            <a:endParaRPr sz="16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164465" lvl="0" indent="0" algn="l" rtl="0">
              <a:lnSpc>
                <a:spcPct val="112500"/>
              </a:lnSpc>
              <a:spcBef>
                <a:spcPts val="384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→ Planning Ahead</a:t>
            </a:r>
            <a:endParaRPr sz="16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17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311700" y="183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Result-3</a:t>
            </a:r>
            <a:endParaRPr/>
          </a:p>
        </p:txBody>
      </p:sp>
      <p:sp>
        <p:nvSpPr>
          <p:cNvPr id="220" name="Google Shape;220;p31"/>
          <p:cNvSpPr txBox="1">
            <a:spLocks noGrp="1"/>
          </p:cNvSpPr>
          <p:nvPr>
            <p:ph type="body" idx="1"/>
          </p:nvPr>
        </p:nvSpPr>
        <p:spPr>
          <a:xfrm>
            <a:off x="311700" y="1127563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F6368"/>
                </a:solidFill>
              </a:rPr>
              <a:t>An </a:t>
            </a:r>
            <a:r>
              <a:rPr lang="en" sz="1450" b="1">
                <a:solidFill>
                  <a:srgbClr val="5F6368"/>
                </a:solidFill>
              </a:rPr>
              <a:t>increase</a:t>
            </a:r>
            <a:r>
              <a:rPr lang="en" sz="1450">
                <a:solidFill>
                  <a:srgbClr val="5F6368"/>
                </a:solidFill>
              </a:rPr>
              <a:t> in </a:t>
            </a:r>
            <a:r>
              <a:rPr lang="en" sz="1450" b="1">
                <a:solidFill>
                  <a:srgbClr val="5F6368"/>
                </a:solidFill>
              </a:rPr>
              <a:t>rainfall</a:t>
            </a:r>
            <a:r>
              <a:rPr lang="en" sz="1450">
                <a:solidFill>
                  <a:srgbClr val="5F6368"/>
                </a:solidFill>
              </a:rPr>
              <a:t> leads to more Highway accidents.</a:t>
            </a:r>
            <a:br>
              <a:rPr lang="en" sz="1450">
                <a:solidFill>
                  <a:srgbClr val="5F6368"/>
                </a:solidFill>
              </a:rPr>
            </a:br>
            <a:br>
              <a:rPr lang="en" sz="1450">
                <a:solidFill>
                  <a:srgbClr val="5F6368"/>
                </a:solidFill>
              </a:rPr>
            </a:br>
            <a:r>
              <a:rPr lang="en" sz="1450">
                <a:solidFill>
                  <a:srgbClr val="5F6368"/>
                </a:solidFill>
              </a:rPr>
              <a:t>As can been seen by the positive correlation between “Total Rainfall” and “Number of deaths”.</a:t>
            </a:r>
            <a:endParaRPr sz="1450">
              <a:solidFill>
                <a:srgbClr val="5F636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0">
              <a:solidFill>
                <a:srgbClr val="5F636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b="1">
                <a:solidFill>
                  <a:srgbClr val="5F6368"/>
                </a:solidFill>
              </a:rPr>
              <a:t>→ </a:t>
            </a:r>
            <a:r>
              <a:rPr lang="en" sz="1450" b="1" u="sng">
                <a:solidFill>
                  <a:srgbClr val="5F6368"/>
                </a:solidFill>
              </a:rPr>
              <a:t>Possible reasons:</a:t>
            </a:r>
            <a:endParaRPr sz="1450">
              <a:solidFill>
                <a:srgbClr val="5F6368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F6368"/>
                </a:solidFill>
              </a:rPr>
              <a:t>→ Reduced visibility</a:t>
            </a:r>
            <a:endParaRPr sz="1450">
              <a:solidFill>
                <a:srgbClr val="5F6368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F6368"/>
                </a:solidFill>
              </a:rPr>
              <a:t>→ Slippery roads</a:t>
            </a:r>
            <a:endParaRPr sz="1450">
              <a:solidFill>
                <a:srgbClr val="5F636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Font typeface="Arial"/>
              <a:buNone/>
            </a:pPr>
            <a:br>
              <a:rPr lang="en" sz="1450">
                <a:solidFill>
                  <a:srgbClr val="5F6368"/>
                </a:solidFill>
              </a:rPr>
            </a:br>
            <a:br>
              <a:rPr lang="en" sz="1450">
                <a:solidFill>
                  <a:srgbClr val="5F6368"/>
                </a:solidFill>
              </a:rPr>
            </a:br>
            <a:r>
              <a:rPr lang="en" b="1"/>
              <a:t>Correlation coefficient</a:t>
            </a:r>
            <a:r>
              <a:rPr lang="en"/>
              <a:t> (r) = 0.62060776656665</a:t>
            </a:r>
            <a:endParaRPr sz="1150" b="1">
              <a:solidFill>
                <a:srgbClr val="5F6368"/>
              </a:solidFill>
              <a:highlight>
                <a:srgbClr val="F0F0F0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1" name="Google Shape;221;p31"/>
          <p:cNvSpPr txBox="1"/>
          <p:nvPr/>
        </p:nvSpPr>
        <p:spPr>
          <a:xfrm>
            <a:off x="580950" y="4543975"/>
            <a:ext cx="798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666666"/>
                </a:solidFill>
              </a:rPr>
              <a:t>Regression line equation</a:t>
            </a:r>
            <a:r>
              <a:rPr lang="en">
                <a:solidFill>
                  <a:srgbClr val="666666"/>
                </a:solidFill>
              </a:rPr>
              <a:t>: y = 97.232x - 1454783.603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222" name="Google Shape;222;p31"/>
          <p:cNvPicPr preferRelativeResize="0"/>
          <p:nvPr/>
        </p:nvPicPr>
        <p:blipFill rotWithShape="1">
          <a:blip r:embed="rId3">
            <a:alphaModFix/>
          </a:blip>
          <a:srcRect l="1293"/>
          <a:stretch/>
        </p:blipFill>
        <p:spPr>
          <a:xfrm>
            <a:off x="4906000" y="983900"/>
            <a:ext cx="4115149" cy="279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18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8" name="Google Shape;228;p32"/>
          <p:cNvSpPr txBox="1"/>
          <p:nvPr/>
        </p:nvSpPr>
        <p:spPr>
          <a:xfrm>
            <a:off x="604518" y="944727"/>
            <a:ext cx="16263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2"/>
          <p:cNvSpPr txBox="1"/>
          <p:nvPr/>
        </p:nvSpPr>
        <p:spPr>
          <a:xfrm>
            <a:off x="604518" y="1506540"/>
            <a:ext cx="7342500" cy="3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7150" rIns="0" bIns="0" anchor="t" anchorCtr="0">
            <a:spAutoFit/>
          </a:bodyPr>
          <a:lstStyle/>
          <a:p>
            <a:pPr marL="41275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None/>
            </a:pP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>
              <a:solidFill>
                <a:srgbClr val="5F636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000">
                <a:solidFill>
                  <a:srgbClr val="5F6368"/>
                </a:solidFill>
              </a:rPr>
              <a:t>→ </a:t>
            </a:r>
            <a:r>
              <a:rPr lang="en" sz="2000" b="1">
                <a:solidFill>
                  <a:srgbClr val="5F6368"/>
                </a:solidFill>
              </a:rPr>
              <a:t>Understanding our data</a:t>
            </a:r>
            <a:r>
              <a:rPr lang="en" sz="2000">
                <a:solidFill>
                  <a:srgbClr val="5F6368"/>
                </a:solidFill>
              </a:rPr>
              <a:t>:</a:t>
            </a:r>
            <a:endParaRPr sz="2000">
              <a:solidFill>
                <a:srgbClr val="5F6368"/>
              </a:solidFill>
            </a:endParaRPr>
          </a:p>
          <a:p>
            <a:pPr marL="9144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AutoNum type="arabicPeriod"/>
            </a:pPr>
            <a:r>
              <a:rPr lang="en" sz="1600">
                <a:solidFill>
                  <a:srgbClr val="5F6368"/>
                </a:solidFill>
              </a:rPr>
              <a:t>Translating from portuguese to english</a:t>
            </a:r>
            <a:endParaRPr sz="1600">
              <a:solidFill>
                <a:srgbClr val="5F6368"/>
              </a:solidFill>
            </a:endParaRPr>
          </a:p>
          <a:p>
            <a:pPr marL="9144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AutoNum type="arabicPeriod"/>
            </a:pPr>
            <a:r>
              <a:rPr lang="en" sz="1600">
                <a:solidFill>
                  <a:srgbClr val="5F6368"/>
                </a:solidFill>
              </a:rPr>
              <a:t>Comprehending Brazil’s systems and geography</a:t>
            </a:r>
            <a:br>
              <a:rPr lang="en" sz="1600">
                <a:solidFill>
                  <a:srgbClr val="5F6368"/>
                </a:solidFill>
              </a:rPr>
            </a:br>
            <a:r>
              <a:rPr lang="en" sz="1300">
                <a:solidFill>
                  <a:srgbClr val="5F6368"/>
                </a:solidFill>
              </a:rPr>
              <a:t>(e.g. nature of car accidents are unique to Brazil’s peculiar landscapes)</a:t>
            </a:r>
            <a:endParaRPr sz="1600">
              <a:solidFill>
                <a:srgbClr val="5F6368"/>
              </a:solidFill>
            </a:endParaRPr>
          </a:p>
          <a:p>
            <a:pPr marL="9144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AutoNum type="arabicPeriod"/>
            </a:pPr>
            <a:r>
              <a:rPr lang="en" sz="1600">
                <a:solidFill>
                  <a:srgbClr val="5F6368"/>
                </a:solidFill>
              </a:rPr>
              <a:t>Contextualizing the data</a:t>
            </a:r>
            <a:br>
              <a:rPr lang="en" sz="1600">
                <a:solidFill>
                  <a:srgbClr val="5F6368"/>
                </a:solidFill>
              </a:rPr>
            </a:br>
            <a:r>
              <a:rPr lang="en" sz="1300">
                <a:solidFill>
                  <a:srgbClr val="5F6368"/>
                </a:solidFill>
              </a:rPr>
              <a:t>(e.g. The use of local colloquialism in crime scene reports)</a:t>
            </a:r>
            <a:endParaRPr sz="1600">
              <a:solidFill>
                <a:srgbClr val="5F636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>
              <a:solidFill>
                <a:srgbClr val="5F636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5F6368"/>
                </a:solidFill>
              </a:rPr>
              <a:t>→ </a:t>
            </a:r>
            <a:r>
              <a:rPr lang="en" sz="2000" b="1">
                <a:solidFill>
                  <a:srgbClr val="5F6368"/>
                </a:solidFill>
              </a:rPr>
              <a:t>Joining data across datasets</a:t>
            </a:r>
            <a:endParaRPr sz="2000" b="1">
              <a:solidFill>
                <a:srgbClr val="5F6368"/>
              </a:solidFill>
            </a:endParaRPr>
          </a:p>
          <a:p>
            <a:pPr marL="9144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AutoNum type="arabicPeriod"/>
            </a:pPr>
            <a:r>
              <a:rPr lang="en" sz="1600">
                <a:solidFill>
                  <a:srgbClr val="5F6368"/>
                </a:solidFill>
              </a:rPr>
              <a:t>Dates – dates and time inconsistent across datasets</a:t>
            </a:r>
            <a:endParaRPr sz="1600">
              <a:solidFill>
                <a:srgbClr val="5F6368"/>
              </a:solidFill>
            </a:endParaRPr>
          </a:p>
          <a:p>
            <a:pPr marL="9144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AutoNum type="arabicPeriod"/>
            </a:pPr>
            <a:r>
              <a:rPr lang="en" sz="1600">
                <a:solidFill>
                  <a:srgbClr val="5F6368"/>
                </a:solidFill>
              </a:rPr>
              <a:t>States - state data was in different formats across datasets</a:t>
            </a:r>
            <a:endParaRPr sz="1400" i="1">
              <a:solidFill>
                <a:srgbClr val="5F6368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19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7" name="Google Shape;237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12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/>
              <a:t>Summary</a:t>
            </a:r>
            <a:endParaRPr/>
          </a:p>
          <a:p>
            <a:pPr marL="12700" lvl="0" indent="0" algn="l" rtl="0">
              <a:spcBef>
                <a:spcPts val="51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33"/>
          <p:cNvSpPr txBox="1">
            <a:spLocks noGrp="1"/>
          </p:cNvSpPr>
          <p:nvPr>
            <p:ph type="body" idx="1"/>
          </p:nvPr>
        </p:nvSpPr>
        <p:spPr>
          <a:xfrm>
            <a:off x="311700" y="125647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marR="164465" lvl="0" indent="-342900" algn="l" rtl="0">
              <a:lnSpc>
                <a:spcPct val="112500"/>
              </a:lnSpc>
              <a:spcBef>
                <a:spcPts val="384"/>
              </a:spcBef>
              <a:spcAft>
                <a:spcPts val="0"/>
              </a:spcAft>
              <a:buSzPts val="1800"/>
              <a:buAutoNum type="arabicPeriod"/>
            </a:pPr>
            <a:r>
              <a:rPr lang="en" sz="1600">
                <a:solidFill>
                  <a:srgbClr val="5F6368"/>
                </a:solidFill>
              </a:rPr>
              <a:t>We saw that although weather doesn’t have a strong correlation with demand in travel, bad(low visibility/rainfall) weather does increase the number of road accidents that take place. </a:t>
            </a:r>
            <a:br>
              <a:rPr lang="en" sz="1600">
                <a:solidFill>
                  <a:srgbClr val="5F6368"/>
                </a:solidFill>
              </a:rPr>
            </a:br>
            <a:endParaRPr sz="1600">
              <a:solidFill>
                <a:srgbClr val="5F6368"/>
              </a:solidFill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AutoNum type="arabicPeriod"/>
            </a:pPr>
            <a:r>
              <a:rPr lang="en" sz="1600">
                <a:solidFill>
                  <a:srgbClr val="5F6368"/>
                </a:solidFill>
              </a:rPr>
              <a:t>To ensure quality of our analysis, we use MapReduce to profile the data, Hive to combine multiple datasets and Tableau to visualize the results. </a:t>
            </a:r>
            <a:br>
              <a:rPr lang="en" sz="1600">
                <a:solidFill>
                  <a:srgbClr val="5F6368"/>
                </a:solidFill>
              </a:rPr>
            </a:br>
            <a:endParaRPr sz="1600">
              <a:solidFill>
                <a:srgbClr val="5F6368"/>
              </a:solidFill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AutoNum type="arabicPeriod"/>
            </a:pPr>
            <a:r>
              <a:rPr lang="en" sz="1600">
                <a:solidFill>
                  <a:srgbClr val="5F6368"/>
                </a:solidFill>
              </a:rPr>
              <a:t>We also performed linear regression to calculate the relevance so we can have a brief estimation in similar situations.</a:t>
            </a:r>
            <a:endParaRPr sz="1600">
              <a:solidFill>
                <a:srgbClr val="5F636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2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body" idx="1"/>
          </p:nvPr>
        </p:nvSpPr>
        <p:spPr>
          <a:xfrm>
            <a:off x="311700" y="1152425"/>
            <a:ext cx="8520600" cy="25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During times of heightened travel and tourism, our intuition suggests that there would be an increase in road accidents as well as criminal activity owing to the increase in tourism.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 aim of this project is to understand whether such a correlation exists and if so, can we help Brazilian authorities be better prepared for handling such a surge.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244" name="Google Shape;244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20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5" name="Google Shape;245;p3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u="sng">
                <a:solidFill>
                  <a:srgbClr val="5F6368"/>
                </a:solidFill>
                <a:highlight>
                  <a:srgbClr val="FFFFFF"/>
                </a:highlight>
              </a:rPr>
              <a:t>Dataset Sources: Kaggle</a:t>
            </a:r>
            <a:endParaRPr sz="1050">
              <a:solidFill>
                <a:srgbClr val="5F6368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50" u="sng">
                <a:solidFill>
                  <a:srgbClr val="5F6368"/>
                </a:solidFill>
                <a:highlight>
                  <a:srgbClr val="FFFFFF"/>
                </a:highlight>
              </a:rPr>
              <a:t>NYU HPC</a:t>
            </a:r>
            <a:endParaRPr sz="1450">
              <a:solidFill>
                <a:srgbClr val="5F6368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50" u="sng">
                <a:solidFill>
                  <a:srgbClr val="5F6368"/>
                </a:solidFill>
                <a:highlight>
                  <a:srgbClr val="FFFFFF"/>
                </a:highlight>
              </a:rPr>
              <a:t>Tableau for student license</a:t>
            </a:r>
            <a:br>
              <a:rPr lang="en" sz="1450" u="sng">
                <a:solidFill>
                  <a:srgbClr val="5F6368"/>
                </a:solidFill>
                <a:highlight>
                  <a:srgbClr val="FFFFFF"/>
                </a:highlight>
              </a:rPr>
            </a:br>
            <a:br>
              <a:rPr lang="en" sz="1450" u="sng">
                <a:solidFill>
                  <a:srgbClr val="5F6368"/>
                </a:solidFill>
                <a:highlight>
                  <a:srgbClr val="FFFFFF"/>
                </a:highlight>
              </a:rPr>
            </a:br>
            <a:r>
              <a:rPr lang="en" sz="1450" u="sng">
                <a:solidFill>
                  <a:srgbClr val="5F6368"/>
                </a:solidFill>
                <a:highlight>
                  <a:srgbClr val="FFFFFF"/>
                </a:highlight>
              </a:rPr>
              <a:t>Google Translate</a:t>
            </a:r>
            <a:br>
              <a:rPr lang="en" sz="1450" u="sng">
                <a:solidFill>
                  <a:srgbClr val="5F6368"/>
                </a:solidFill>
                <a:highlight>
                  <a:srgbClr val="FFFFFF"/>
                </a:highlight>
              </a:rPr>
            </a:br>
            <a:br>
              <a:rPr lang="en" sz="1450" u="sng">
                <a:solidFill>
                  <a:srgbClr val="5F6368"/>
                </a:solidFill>
                <a:highlight>
                  <a:srgbClr val="FFFFFF"/>
                </a:highlight>
              </a:rPr>
            </a:br>
            <a:endParaRPr sz="1450" u="sng">
              <a:solidFill>
                <a:srgbClr val="5F6368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 i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21</a:t>
            </a:fld>
            <a:endParaRPr sz="1000" i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1" name="Google Shape;25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52" name="Google Shape;252;p3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Brazil Highway Traffic Accidents</a:t>
            </a:r>
            <a:r>
              <a:rPr lang="en" sz="11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br>
              <a:rPr lang="en" sz="11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https://www.kaggle.com/datasets/mcamera/brazil-highway-traffic-accident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Climate Weather Surface of Brazil</a:t>
            </a:r>
            <a:r>
              <a:rPr lang="en" sz="11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https://www.kaggle.com/datasets/PROPPG-PPG/hourly-weather-surface-brazil-southeast-region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Brazil Interstate Bus Tickets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https://www.kaggle.com/datasets/danlessa/brazil-interstate-bus-travels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Crime Data in Brazil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https://www.kaggle.com/datasets/inquisitivecrow/crime-data-in-brazil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329975"/>
            <a:ext cx="8520600" cy="206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purpose is to assist the </a:t>
            </a:r>
            <a:r>
              <a:rPr lang="en" u="sng"/>
              <a:t>Brazilian authorities</a:t>
            </a:r>
            <a:r>
              <a:rPr lang="en"/>
              <a:t> be </a:t>
            </a:r>
            <a:r>
              <a:rPr lang="en" u="sng"/>
              <a:t>better prepared</a:t>
            </a:r>
            <a:r>
              <a:rPr lang="en"/>
              <a:t> to handle road accidents and criminal activity during times of increased travel. 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This would ultimately lead to an </a:t>
            </a:r>
            <a:r>
              <a:rPr lang="en" u="sng"/>
              <a:t>increase in the quality of life</a:t>
            </a:r>
            <a:r>
              <a:rPr lang="en"/>
              <a:t> for the people of Brazil.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3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4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Goodness</a:t>
            </a: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rgbClr val="5F6368"/>
              </a:buClr>
              <a:buSzPts val="1800"/>
              <a:buAutoNum type="arabicPeriod"/>
            </a:pPr>
            <a:r>
              <a:rPr lang="en">
                <a:solidFill>
                  <a:srgbClr val="5F6368"/>
                </a:solidFill>
              </a:rPr>
              <a:t>Necessary extreme and erroneous value exclusion. (eg. temp = -9999)</a:t>
            </a:r>
            <a:endParaRPr>
              <a:solidFill>
                <a:srgbClr val="5F636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endParaRPr>
              <a:solidFill>
                <a:srgbClr val="5F6368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rgbClr val="5F6368"/>
              </a:buClr>
              <a:buSzPts val="1800"/>
              <a:buAutoNum type="arabicPeriod"/>
            </a:pPr>
            <a:r>
              <a:rPr lang="en">
                <a:solidFill>
                  <a:srgbClr val="5F6368"/>
                </a:solidFill>
              </a:rPr>
              <a:t>Tableau is used for visualization.</a:t>
            </a:r>
            <a:endParaRPr>
              <a:solidFill>
                <a:srgbClr val="5F636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endParaRPr>
              <a:solidFill>
                <a:srgbClr val="5F6368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rgbClr val="5F6368"/>
              </a:buClr>
              <a:buSzPts val="1800"/>
              <a:buAutoNum type="arabicPeriod"/>
            </a:pPr>
            <a:r>
              <a:rPr lang="en">
                <a:solidFill>
                  <a:srgbClr val="5F6368"/>
                </a:solidFill>
              </a:rPr>
              <a:t>Linear Regression is used to draw conclusion on positive &amp; negative effects.</a:t>
            </a:r>
            <a:endParaRPr>
              <a:solidFill>
                <a:srgbClr val="5F6368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5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17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Brazil Weather Data</a:t>
            </a:r>
            <a:endParaRPr u="sng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highlight>
                  <a:srgbClr val="FFFFFF"/>
                </a:highlight>
              </a:rPr>
              <a:t>Hourly Climate data from 122 weather stations between 2000 and 2021.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10 GB</a:t>
            </a:r>
            <a:endParaRPr sz="1200"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311700" y="2957425"/>
            <a:ext cx="3999900" cy="17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Brazil Highway Traffic Accidents</a:t>
            </a:r>
            <a:endParaRPr u="sng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highlight>
                  <a:srgbClr val="FFFFFF"/>
                </a:highlight>
              </a:rPr>
              <a:t>Highway Accident dataset collected by Federal Police of Brazil from year 2007 to year 2021 grouped by the State and Municipal area codes.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473MB</a:t>
            </a:r>
            <a:endParaRPr sz="1200"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4832400" y="1152475"/>
            <a:ext cx="3999900" cy="17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Crime Data in Brazil</a:t>
            </a:r>
            <a:endParaRPr u="sng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highlight>
                  <a:srgbClr val="FFFFFF"/>
                </a:highlight>
              </a:rPr>
              <a:t>All crime data for 10 years of police work in the biggest city of South America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130.5 MB</a:t>
            </a:r>
            <a:endParaRPr sz="1200"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4832400" y="2957425"/>
            <a:ext cx="3999900" cy="17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Brazil Interstate Bus Tickets</a:t>
            </a:r>
            <a:endParaRPr u="sng"/>
          </a:p>
          <a:p>
            <a:pPr marL="0" marR="457200" lvl="0" indent="0" algn="l" rtl="0">
              <a:spcBef>
                <a:spcPts val="1700"/>
              </a:spcBef>
              <a:spcAft>
                <a:spcPts val="0"/>
              </a:spcAft>
              <a:buNone/>
            </a:pPr>
            <a:r>
              <a:rPr lang="en" sz="1470">
                <a:solidFill>
                  <a:srgbClr val="5F6368"/>
                </a:solidFill>
                <a:highlight>
                  <a:srgbClr val="FFFFFF"/>
                </a:highlight>
              </a:rPr>
              <a:t>Bus tickets sales for all interstate brazilian bus travels in 01-2020, 03/11/12-2019 . </a:t>
            </a:r>
            <a:endParaRPr sz="1470">
              <a:solidFill>
                <a:srgbClr val="5F6368"/>
              </a:solidFill>
              <a:highlight>
                <a:srgbClr val="FFFFFF"/>
              </a:highlight>
            </a:endParaRPr>
          </a:p>
          <a:p>
            <a:pPr marL="0" marR="457200" lvl="0" indent="0" algn="l" rtl="0"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Arial"/>
              <a:buNone/>
            </a:pPr>
            <a:r>
              <a:rPr lang="en" sz="1500">
                <a:solidFill>
                  <a:srgbClr val="5F6368"/>
                </a:solidFill>
                <a:highlight>
                  <a:srgbClr val="FFFFFF"/>
                </a:highlight>
              </a:rPr>
              <a:t>2.8GB</a:t>
            </a:r>
            <a:endParaRPr sz="1500">
              <a:solidFill>
                <a:srgbClr val="5F6368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1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52400" y="2617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Sample - Weather</a:t>
            </a:r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6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" name="Google Shape;118;p20"/>
          <p:cNvSpPr txBox="1">
            <a:spLocks noGrp="1"/>
          </p:cNvSpPr>
          <p:nvPr>
            <p:ph type="body" idx="1"/>
          </p:nvPr>
        </p:nvSpPr>
        <p:spPr>
          <a:xfrm>
            <a:off x="212250" y="1152475"/>
            <a:ext cx="862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</a:rPr>
              <a:t>Index, </a:t>
            </a:r>
            <a:r>
              <a:rPr lang="en" sz="2800" b="1">
                <a:solidFill>
                  <a:srgbClr val="000000"/>
                </a:solidFill>
              </a:rPr>
              <a:t>Date (YYYY-MM-DD),Time (HH:00),Amount of precipitation in millimetres (last hour)</a:t>
            </a:r>
            <a:r>
              <a:rPr lang="en" sz="2800">
                <a:solidFill>
                  <a:srgbClr val="000000"/>
                </a:solidFill>
              </a:rPr>
              <a:t>,Atmospheric pressure at station level (mb),Maximum air pressure for the last hour (mb),Minimum air pressure for the last hour (mb),Solar radiation (KJ/m2),</a:t>
            </a:r>
            <a:r>
              <a:rPr lang="en" sz="2800" b="1">
                <a:solidFill>
                  <a:srgbClr val="000000"/>
                </a:solidFill>
              </a:rPr>
              <a:t>Air temperature (instant) (°c)</a:t>
            </a:r>
            <a:r>
              <a:rPr lang="en" sz="2800">
                <a:solidFill>
                  <a:srgbClr val="000000"/>
                </a:solidFill>
              </a:rPr>
              <a:t>,Dew point temperature (instant) (°c),Maximum temperature for the last hour (°c),Minimum temperature for the last hour (°c),Maximum dew point temperature for the last hour (°c),Minimum dew point temperature for the last hour (°c),Maximum relative humid temperature for the last hour (%),Minimum relative humid temperature for the last hour (%),</a:t>
            </a:r>
            <a:r>
              <a:rPr lang="en" sz="2800" b="1">
                <a:solidFill>
                  <a:srgbClr val="000000"/>
                </a:solidFill>
              </a:rPr>
              <a:t>Relative humid (% instant)</a:t>
            </a:r>
            <a:r>
              <a:rPr lang="en" sz="2800">
                <a:solidFill>
                  <a:srgbClr val="000000"/>
                </a:solidFill>
              </a:rPr>
              <a:t>,Wind direction (radius degrees (0-360)),Wind gust in metres per second,Wind speed in metres per second,Brazilian geopolitical regions, </a:t>
            </a:r>
            <a:r>
              <a:rPr lang="en" sz="2800" b="1">
                <a:solidFill>
                  <a:srgbClr val="000000"/>
                </a:solidFill>
              </a:rPr>
              <a:t>State (Province)</a:t>
            </a:r>
            <a:r>
              <a:rPr lang="en" sz="2800">
                <a:solidFill>
                  <a:srgbClr val="000000"/>
                </a:solidFill>
              </a:rPr>
              <a:t>,Station Name (usually city location or nickname),Station code (INMET number),Latitude,Longitude,Elevation </a:t>
            </a:r>
            <a:br>
              <a:rPr lang="en" sz="2800">
                <a:solidFill>
                  <a:srgbClr val="000000"/>
                </a:solidFill>
              </a:rPr>
            </a:br>
            <a:br>
              <a:rPr lang="en" sz="2800">
                <a:solidFill>
                  <a:srgbClr val="000000"/>
                </a:solidFill>
              </a:rPr>
            </a:br>
            <a:br>
              <a:rPr lang="en" sz="2800">
                <a:solidFill>
                  <a:srgbClr val="000000"/>
                </a:solidFill>
              </a:rPr>
            </a:br>
            <a:br>
              <a:rPr lang="en" sz="2800">
                <a:solidFill>
                  <a:srgbClr val="000000"/>
                </a:solidFill>
              </a:rPr>
            </a:br>
            <a:endParaRPr sz="2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92">
                <a:solidFill>
                  <a:srgbClr val="000000"/>
                </a:solidFill>
              </a:rPr>
              <a:t>38999,</a:t>
            </a:r>
            <a:r>
              <a:rPr lang="en" sz="2492" b="1">
                <a:solidFill>
                  <a:srgbClr val="000000"/>
                </a:solidFill>
              </a:rPr>
              <a:t>2017-12-20,15:00</a:t>
            </a:r>
            <a:r>
              <a:rPr lang="en" sz="2492">
                <a:solidFill>
                  <a:srgbClr val="000000"/>
                </a:solidFill>
              </a:rPr>
              <a:t>,</a:t>
            </a:r>
            <a:r>
              <a:rPr lang="en" sz="2492" b="1">
                <a:solidFill>
                  <a:srgbClr val="000000"/>
                </a:solidFill>
              </a:rPr>
              <a:t>0.0</a:t>
            </a:r>
            <a:r>
              <a:rPr lang="en" sz="2492">
                <a:solidFill>
                  <a:srgbClr val="000000"/>
                </a:solidFill>
              </a:rPr>
              <a:t>,899.2,899.6,899.2,3306,</a:t>
            </a:r>
            <a:r>
              <a:rPr lang="en" sz="2492" b="1">
                <a:solidFill>
                  <a:srgbClr val="000000"/>
                </a:solidFill>
              </a:rPr>
              <a:t>26.6</a:t>
            </a:r>
            <a:r>
              <a:rPr lang="en" sz="2492">
                <a:solidFill>
                  <a:srgbClr val="000000"/>
                </a:solidFill>
              </a:rPr>
              <a:t>,16.7,26.7,25.4,17.9,16.0,60,52,54,</a:t>
            </a:r>
            <a:r>
              <a:rPr lang="en" sz="2492" b="1">
                <a:solidFill>
                  <a:srgbClr val="000000"/>
                </a:solidFill>
              </a:rPr>
              <a:t>55</a:t>
            </a:r>
            <a:r>
              <a:rPr lang="en" sz="2492">
                <a:solidFill>
                  <a:srgbClr val="000000"/>
                </a:solidFill>
              </a:rPr>
              <a:t>,8.3,3.4,CO,</a:t>
            </a:r>
            <a:r>
              <a:rPr lang="en" sz="2492" b="1">
                <a:solidFill>
                  <a:srgbClr val="000000"/>
                </a:solidFill>
              </a:rPr>
              <a:t>DF</a:t>
            </a:r>
            <a:r>
              <a:rPr lang="en" sz="2492">
                <a:solidFill>
                  <a:srgbClr val="000000"/>
                </a:solidFill>
              </a:rPr>
              <a:t>,PARANOA (COOPA-DF),A047,-16.01111111,-47.5575,1043.0 139000,2017-12-20,16:00,0.0,898.6,899.2,898.6,3167,27.3,15.8,27.6,25.9,17.1,14.5,56,45,49,62,8.3,3.6,CO,DF,PARANOA (COOPA-DF),A047,-16.01111111,-47.5575,1043.0 139001,2017-12-20,17:00,0.0,897.7,898.6,897.7,3279,27.5,12.9,28.5,26.6,17.6,12.9,53,41,41,43,6.7,3.1,CO,DF,PARANOA (COOPA-DF),A047,-16.01111111,-47.5575,1043.0 139002,2017-12-20,18:00,0.0,897.0,897.7,897.0,2753,27.5,13.7,28.9,27.4,15.6,12.4,45,39,43,98,6.4,3.5,CO,DF,PARANOA (COOPA-DF),A047,-16.01111111,-47.5575,1043.0 139003,2017-12-20,19:00,0.0,896.3,897.0,896.3,2140,28.4,13.5,28.6,27.4,14.9,12.1,46,36,40,67,6.4,2.9,CO,DF,PARANOA (COOPA-DF),A047,-16.01111111,-47.5575,1043.0 139004,2017-12-20,20:00,0.0,895.8,896.3,895.8,1545,27.7,13.8,28.4,27.5,15.1,12.1,45,38,42,112,5.8,3.1,CO,DF,PARANOA (COOPA-DF),A047,-16.01111111,-47.5575,1043.0 139005,2017-12-20,21:00,0.0,896.1,896.1,895.7,692,26.2,12.4,27.7,26.1,15.1,12.1,47,39,42,113,5.6,2.3,CO,DF,PARANOA (COOPA-DF),A047,-16.01111111,-47.5575,1043.0</a:t>
            </a:r>
            <a:endParaRPr sz="1092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Sample - Bus Tickets </a:t>
            </a: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7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1"/>
          </p:nvPr>
        </p:nvSpPr>
        <p:spPr>
          <a:xfrm>
            <a:off x="212250" y="1152475"/>
            <a:ext cx="862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2486967;30069314000101;35191230069314002821;000370123;03-12-2019;14:31:00;Interestadual;08008031;SAO PAULO(SP) - RIO DE JANEIRO(RJ);SAO PAULO/SP        ;RIO DE JANEIRO/RJ        ;Convencional com sanitᲩo;13-01-2020;00:15:00;Regular;23;08;Tarifa Normal - sem desconto;109.77;0.00;12.00;7.83;6.39;123.99;NSe Aplica;NÏ</a:t>
            </a:r>
            <a:endParaRPr sz="3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2514696;30069314000101;35200130069314002821;000467165;18-01-2020;10:52:00;Interestadual;08008031;SAO PAULO(SP) - RIO DE JANEIRO(RJ);SAO PAULO/SP        ;RIO DE JANEIRO/RJ        ;Convencional com sanitᲩo;20-01-2020;13:30:00;Regular;42;02;Tarifa Normal - sem desconto;113.68;0.00;12.00;7.83;6.39;127.90;NSe Aplica;NÏ</a:t>
            </a:r>
            <a:endParaRPr sz="3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2487811;30069314000101;35200130069314002821;000466270;17-01-2020;19:12:00;Interestadual;08008031;SAO PAULO(SP) - RIO DE JANEIRO(RJ);SAO PAULO/SP        ;RIO DE JANEIRO/RJ        ;Convencional com sanitᲩo;18-01-2020;00:35:00;Regular;50;06;Tarifa Normal - sem desconto;113.68;0.00;12.00;7.83;6.39;127.90;NSe Aplica;NÏ</a:t>
            </a:r>
            <a:endParaRPr sz="3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2515155;30069314000101;35200130069314002821;000474390;22-01-2020;13:10:00;Interestadual;08008031;SAO PAULO(SP) - RIO DE JANEIRO(RJ);SAO PAULO/SP        ;RIO DE JANEIRO/RJ        ;Convencional com sanitᲩo;22-01-2020;23:55:00;Regular;21;04;Tarifa Normal - sem desconto;113.68;0.00;12.00;7.83;6.39;127.90;NSe Aplica;NÏ</a:t>
            </a:r>
            <a:endParaRPr sz="3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- travel code, company cnpj,Serial number of fiscal equipment,Ticket number,Date of ticket issuance,Ticket issuance time,</a:t>
            </a:r>
            <a:r>
              <a:rPr lang="en" sz="3600" b="1">
                <a:solidFill>
                  <a:srgbClr val="000000"/>
                </a:solidFill>
              </a:rPr>
              <a:t>Transport category (international, interstate</a:t>
            </a:r>
            <a:r>
              <a:rPr lang="en" sz="3600">
                <a:solidFill>
                  <a:srgbClr val="000000"/>
                </a:solidFill>
              </a:rPr>
              <a:t>), **Line number,** Line origin,**</a:t>
            </a:r>
            <a:r>
              <a:rPr lang="en" sz="3600" b="1">
                <a:solidFill>
                  <a:srgbClr val="000000"/>
                </a:solidFill>
              </a:rPr>
              <a:t>Place of origin of the passenger's trip,</a:t>
            </a:r>
            <a:r>
              <a:rPr lang="en" sz="3600">
                <a:solidFill>
                  <a:srgbClr val="000000"/>
                </a:solidFill>
              </a:rPr>
              <a:t>**  **</a:t>
            </a:r>
            <a:r>
              <a:rPr lang="en" sz="3600" b="1">
                <a:solidFill>
                  <a:srgbClr val="000000"/>
                </a:solidFill>
              </a:rPr>
              <a:t>Destination location of the passenger's trip,</a:t>
            </a:r>
            <a:r>
              <a:rPr lang="en" sz="3600">
                <a:solidFill>
                  <a:srgbClr val="000000"/>
                </a:solidFill>
              </a:rPr>
              <a:t>** Type of service purchased,  *</a:t>
            </a:r>
            <a:r>
              <a:rPr lang="en" sz="3600" b="1">
                <a:solidFill>
                  <a:srgbClr val="000000"/>
                </a:solidFill>
              </a:rPr>
              <a:t>*Travel date,** **Travel time,</a:t>
            </a:r>
            <a:r>
              <a:rPr lang="en" sz="3600">
                <a:solidFill>
                  <a:srgbClr val="000000"/>
                </a:solidFill>
              </a:rPr>
              <a:t>** Type of trip (regular or extra),Seat number,Departure platform number, Indicates the reason for the discount/gratuity, Rate value without considering discounts(Price?), Percentage of discount applied, if any Value of the ICMS rate applied to the tariff,Toll amount to be added to the fare, if any,*Value of the boarding tax, if any.**</a:t>
            </a:r>
            <a:r>
              <a:rPr lang="en" sz="3600" b="1">
                <a:solidFill>
                  <a:srgbClr val="000000"/>
                </a:solidFill>
              </a:rPr>
              <a:t>Ticket value paid by the user.*Ticket purchase method (in person, internet or onboard)</a:t>
            </a:r>
            <a:r>
              <a:rPr lang="en" sz="3600">
                <a:solidFill>
                  <a:srgbClr val="000000"/>
                </a:solidFill>
              </a:rPr>
              <a:t>.Whether the ticket was canceled (yes or no).</a:t>
            </a:r>
            <a:endParaRPr sz="3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body" idx="1"/>
          </p:nvPr>
        </p:nvSpPr>
        <p:spPr>
          <a:xfrm>
            <a:off x="205300" y="1485888"/>
            <a:ext cx="5169000" cy="21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7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DIV.POL.PORTO/AERO/PROT.TURIS-DECADE,06º D.P. METROPOLITANO,S.PAULO,DEL.SEC.1º CENTRO,08º D.P. BRAS,S.PAULO,04/01/2016,18:15,Consumado,"Furto qualificado (art. 155,§4o. Se o crime é cometido:,Metrov. e ferroviário metrop.-vagão,0,-23.545101,NULL,F,30,Preta</a:t>
            </a:r>
            <a:endParaRPr sz="7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7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DIV.POL.PORTO/AERO/PROT.TURIS-DECADE,06º D.P. METROPOLITANO,S.PAULO,DEL.SEC.2º SUL,35º D.P.  JABAQUARA,S.PAULO,05/01/2016,12:30,Consumado,Roubo (art. 157),Terminal/Estação,ESTAÇÃO METRO JABAQUARA,-23.64611143,-46.64074252,F,34,Branca</a:t>
            </a:r>
            <a:endParaRPr sz="7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7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DIV.POL.PORTO/AERO/PROT.TURIS-DECADE,06º D.P. METROPOLITANO,S.PAULO,DEL.SEC.1º CENTRO,03º D.P. CAMPOS ELISEOS,S.PAULO,11/01/2016,22:30,Consumado,Roubo (art. 157),mediante grave ameaça ou violência a pessoa",Metrov. e ferroviário metrop.-outros,0,-23.5431853,NULL,M,34,Parda</a:t>
            </a:r>
            <a:endParaRPr sz="7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SzPts val="358"/>
              <a:buNone/>
            </a:pPr>
            <a:r>
              <a:rPr lang="en" sz="7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DIV.POL.PORTO/AERO/PROT.TURIS-DECADE,06º D.P. METROPOLITANO,S.PAULO,DEL.SEC.1º CENTRO,01º D.P. SE,S.PAULO,21/01/2016,19:00,Consumado,Roubo (art. 157),Terminal/Estação,ESTAÇÃO METRO PEDRO II,-23.54988579,-46.62676287,M,33,Branca</a:t>
            </a:r>
            <a:endParaRPr sz="7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Sample - Crime</a:t>
            </a:r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8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311700" y="1165025"/>
            <a:ext cx="870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4303" y="1123700"/>
            <a:ext cx="3515547" cy="289609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/>
        </p:nvSpPr>
        <p:spPr>
          <a:xfrm>
            <a:off x="5374225" y="4336025"/>
            <a:ext cx="3515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Open Sans"/>
                <a:ea typeface="Open Sans"/>
                <a:cs typeface="Open Sans"/>
                <a:sym typeface="Open Sans"/>
              </a:rPr>
              <a:t>State</a:t>
            </a: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, district_municipality, </a:t>
            </a:r>
            <a:r>
              <a:rPr lang="en" sz="1100" b="1">
                <a:latin typeface="Open Sans"/>
                <a:ea typeface="Open Sans"/>
                <a:cs typeface="Open Sans"/>
                <a:sym typeface="Open Sans"/>
              </a:rPr>
              <a:t>date_of_crime</a:t>
            </a: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, time_of_day, sex, age, skin_color, 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22"/>
          <p:cNvSpPr txBox="1"/>
          <p:nvPr/>
        </p:nvSpPr>
        <p:spPr>
          <a:xfrm>
            <a:off x="5540125" y="4019800"/>
            <a:ext cx="3183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Key columns: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Sample - Accidents</a:t>
            </a:r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9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675" y="1117762"/>
            <a:ext cx="2288426" cy="3781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3"/>
          <p:cNvPicPr preferRelativeResize="0"/>
          <p:nvPr/>
        </p:nvPicPr>
        <p:blipFill rotWithShape="1">
          <a:blip r:embed="rId4">
            <a:alphaModFix/>
          </a:blip>
          <a:srcRect t="19465"/>
          <a:stretch/>
        </p:blipFill>
        <p:spPr>
          <a:xfrm>
            <a:off x="2804974" y="1177288"/>
            <a:ext cx="5929876" cy="122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 rotWithShape="1">
          <a:blip r:embed="rId5">
            <a:alphaModFix/>
          </a:blip>
          <a:srcRect t="19463" b="8"/>
          <a:stretch/>
        </p:blipFill>
        <p:spPr>
          <a:xfrm>
            <a:off x="2517137" y="2540175"/>
            <a:ext cx="6505549" cy="122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3"/>
          <p:cNvPicPr preferRelativeResize="0"/>
          <p:nvPr/>
        </p:nvPicPr>
        <p:blipFill rotWithShape="1">
          <a:blip r:embed="rId6">
            <a:alphaModFix/>
          </a:blip>
          <a:srcRect t="17259"/>
          <a:stretch/>
        </p:blipFill>
        <p:spPr>
          <a:xfrm>
            <a:off x="3975925" y="3903038"/>
            <a:ext cx="3587974" cy="111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1816</Words>
  <Application>Microsoft Macintosh PowerPoint</Application>
  <PresentationFormat>On-screen Show (16:9)</PresentationFormat>
  <Paragraphs>127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PT Sans Narrow</vt:lpstr>
      <vt:lpstr>Open Sans</vt:lpstr>
      <vt:lpstr>Microsoft Yahei</vt:lpstr>
      <vt:lpstr>Verdana</vt:lpstr>
      <vt:lpstr>Arial</vt:lpstr>
      <vt:lpstr>Tropic</vt:lpstr>
      <vt:lpstr>Impact of weather on travel, crime and accidents in Brazil</vt:lpstr>
      <vt:lpstr>Abstract</vt:lpstr>
      <vt:lpstr>Motivation</vt:lpstr>
      <vt:lpstr>Goodness</vt:lpstr>
      <vt:lpstr>Data Sources</vt:lpstr>
      <vt:lpstr>Data Sample - Weather</vt:lpstr>
      <vt:lpstr>Data Sample - Bus Tickets </vt:lpstr>
      <vt:lpstr>Data Sample - Crime</vt:lpstr>
      <vt:lpstr>Data Sample - Accidents</vt:lpstr>
      <vt:lpstr>PowerPoint Presentation</vt:lpstr>
      <vt:lpstr>Code Challenge 1 - Date Formatting</vt:lpstr>
      <vt:lpstr>Code Challenge 2 - Translations</vt:lpstr>
      <vt:lpstr>Code Challenge 3 - Getting meaningful values</vt:lpstr>
      <vt:lpstr>Code Challenge 4 - Bad Data Removal</vt:lpstr>
      <vt:lpstr>Result-1</vt:lpstr>
      <vt:lpstr>Result-2</vt:lpstr>
      <vt:lpstr>Result-3</vt:lpstr>
      <vt:lpstr>Challenges</vt:lpstr>
      <vt:lpstr>Summary  </vt:lpstr>
      <vt:lpstr>Acknowledgements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 of weather on travel, crime and accidents in Brazil</dc:title>
  <cp:lastModifiedBy>Microsoft Office User</cp:lastModifiedBy>
  <cp:revision>1</cp:revision>
  <dcterms:modified xsi:type="dcterms:W3CDTF">2024-01-04T17:53:16Z</dcterms:modified>
</cp:coreProperties>
</file>